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64" r:id="rId2"/>
    <p:sldId id="271" r:id="rId3"/>
    <p:sldId id="266" r:id="rId4"/>
    <p:sldId id="265" r:id="rId5"/>
    <p:sldId id="261" r:id="rId6"/>
    <p:sldId id="262" r:id="rId7"/>
    <p:sldId id="263" r:id="rId8"/>
    <p:sldId id="267" r:id="rId9"/>
    <p:sldId id="270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0D9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CFA09-77A3-4D94-A7BD-0104C94A411B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9C425-B29E-4DD9-BCD1-121C92CFD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9C425-B29E-4DD9-BCD1-121C92CFDE2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1"/>
            <a:ext cx="8305800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ta-IN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ta-IN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ta-IN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</a:t>
            </a:r>
            <a:r>
              <a:rPr lang="en-US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தொடக்க நிலை</a:t>
            </a:r>
            <a:r>
              <a:rPr lang="en-US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</a:t>
            </a:r>
            <a:r>
              <a:rPr lang="ta-IN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  </a:t>
            </a:r>
          </a:p>
          <a:p>
            <a:pPr algn="ctr">
              <a:lnSpc>
                <a:spcPct val="150000"/>
              </a:lnSpc>
            </a:pPr>
            <a:endParaRPr lang="ta-IN" sz="32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en-US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ta-IN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குழுச் </a:t>
            </a:r>
            <a:r>
              <a:rPr lang="ta-IN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செயல்பாடுகள்</a:t>
            </a:r>
            <a:r>
              <a:rPr lang="en-US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</a:p>
          <a:p>
            <a:pPr algn="just">
              <a:lnSpc>
                <a:spcPct val="150000"/>
              </a:lnSpc>
            </a:pPr>
            <a:endParaRPr lang="en-US" sz="32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244334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latin typeface="Castellar" pitchFamily="18" charset="0"/>
                <a:ea typeface="Arial Unicode MS" pitchFamily="34" charset="-128"/>
                <a:cs typeface="Arial Unicode MS" pitchFamily="34" charset="-128"/>
              </a:rPr>
              <a:t>Thank you</a:t>
            </a:r>
            <a:endParaRPr lang="en-US" sz="8000" b="1" dirty="0">
              <a:latin typeface="Castellar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838200"/>
            <a:ext cx="6934200" cy="517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நாள்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3 –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உயர்தொடக்கவகுப்பு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</a:t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கருத்தாளர்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சில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மாதிரிச்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செயல்பாடுகளைவழங்குதல்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அமைத்தல்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குழுவாக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செயல்பாடுகளை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வடிவமைத்தல்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(90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நிமிடங்கள்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endParaRPr lang="en-US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1"/>
            <a:ext cx="8229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பங்கேற்பாளர்களுக்கான குழுச் செயல்பாடுகள்</a:t>
            </a:r>
          </a:p>
          <a:p>
            <a:pPr algn="ctr"/>
            <a:endParaRPr lang="ta-IN" sz="20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/>
            <a:endParaRPr lang="ta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பங்கேற்பாளர்களுக்கான சில குழுச் செயல்பாடுகள் கீழேப்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பரிந்துரைக்கப்பட்டுள்ளன. இந்தப் பிரிவில் கொடுக்கப்பட்டுள்ள செயல்பாடுகள்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பாடப்பொருள், கற்றல் இடர்ப்பாடுகள் மற்றும் கற்பிக்கும் முறைகள் பற்றிய ஆழ்ந்த புரிதலைப் பெற உதவும் வகையில் வடிவமைக்கப்பட்டுள்ளது. </a:t>
            </a:r>
          </a:p>
          <a:p>
            <a:pPr algn="just"/>
            <a:endParaRPr lang="ta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பங்கேற்பாளர்கள், எட்டு குழுக்களாக பிரிந்து, ஒவ்வொரு குழுவும் </a:t>
            </a:r>
          </a:p>
          <a:p>
            <a:pPr algn="ctr"/>
            <a:endParaRPr lang="ta-IN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ta-IN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n-US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52398"/>
          <a:ext cx="8991600" cy="6477002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779745"/>
                <a:gridCol w="4211855"/>
              </a:tblGrid>
              <a:tr h="1386767">
                <a:tc gridSpan="2">
                  <a:txBody>
                    <a:bodyPr/>
                    <a:lstStyle/>
                    <a:p>
                      <a:pPr algn="ctr"/>
                      <a:r>
                        <a:rPr lang="ta-IN" sz="24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உயர்</a:t>
                      </a:r>
                      <a:r>
                        <a:rPr lang="en-US" sz="24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sz="24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தொடக்க நிலை</a:t>
                      </a:r>
                      <a:r>
                        <a:rPr lang="ta-IN" sz="2400" baseline="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UPPER PRIMARY)</a:t>
                      </a:r>
                    </a:p>
                    <a:p>
                      <a:pPr algn="ctr"/>
                      <a:r>
                        <a:rPr lang="ta-IN" sz="24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 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 </a:t>
                      </a:r>
                      <a:r>
                        <a:rPr lang="ta-IN" sz="24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வகுப்புமுதல் 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</a:t>
                      </a:r>
                      <a:r>
                        <a:rPr lang="ta-IN" sz="24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வகுப்புவரை) </a:t>
                      </a:r>
                      <a:endParaRPr lang="en-US" sz="2400" dirty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9810">
                <a:tc gridSpan="2">
                  <a:txBody>
                    <a:bodyPr/>
                    <a:lstStyle/>
                    <a:p>
                      <a:pPr algn="ctr"/>
                      <a:r>
                        <a:rPr lang="ta-IN" sz="2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பாடத் தலைப்புகள்</a:t>
                      </a:r>
                      <a:endParaRPr lang="en-US" sz="2400" dirty="0">
                        <a:solidFill>
                          <a:srgbClr val="0070C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55587"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32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 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வெப்பம் மற்றும் வெப்பநிலை</a:t>
                      </a:r>
                      <a:endParaRPr lang="en-US" sz="1800" dirty="0">
                        <a:solidFill>
                          <a:srgbClr val="0070C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400" b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 </a:t>
                      </a:r>
                      <a:r>
                        <a:rPr kumimoji="0" lang="ta-IN" sz="2000" b="1" i="1" kern="1200" baseline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காற்று</a:t>
                      </a:r>
                      <a:endParaRPr lang="en-US" sz="1800" dirty="0">
                        <a:solidFill>
                          <a:srgbClr val="0070C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0903"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36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 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மின்னோட்டவியல்.</a:t>
                      </a:r>
                      <a:endParaRPr lang="ta-IN" sz="16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4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 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அணு அமைப்பு</a:t>
                      </a:r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2761"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செல் உயிரியல்</a:t>
                      </a:r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4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 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இயக்கம்</a:t>
                      </a:r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5587"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 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வகைப்பாட்டியலின் </a:t>
                      </a:r>
                      <a:r>
                        <a:rPr kumimoji="0" lang="en-US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அடிப்படைகள்.</a:t>
                      </a:r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4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9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வளரிளம்</a:t>
                      </a:r>
                      <a:r>
                        <a:rPr kumimoji="0" lang="en-US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பருவமடைதல்</a:t>
                      </a:r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5587"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 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நம்மைச்சுற்றி நிகழும் மாற்றங்கள்</a:t>
                      </a:r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</a:t>
                      </a:r>
                      <a:r>
                        <a:rPr kumimoji="0" lang="ta-IN" sz="2000" b="1" i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கணினி வரைகலை </a:t>
                      </a:r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09600" y="152400"/>
            <a:ext cx="8229600" cy="635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இந்தப் பிரிவில் கொடுக்கப்பட்டுள்ள செயல்பாடுகள் பாடப்பொருள், கற்றல் இடர்ப்பாடுகள் மற்றும் கற்பிக்கும் முறைகள் பற்றிய ஆழ்ந்த புரிதலைப் பெற உதவுகின்றன.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atha" pitchFamily="34" charset="0"/>
              <a:ea typeface="Arial Unicode MS" pitchFamily="34" charset="-128"/>
              <a:cs typeface="Lath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Latha" pitchFamily="34" charset="0"/>
              <a:ea typeface="Arial Unicode MS" pitchFamily="34" charset="-128"/>
              <a:cs typeface="Latha" pitchFamily="34" charset="0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ta-IN" sz="1600" dirty="0" smtClean="0">
                <a:latin typeface="Latha" pitchFamily="34" charset="0"/>
                <a:cs typeface="Latha" pitchFamily="34" charset="0"/>
              </a:rPr>
              <a:t>அறிவிய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லின் ஒருங்கிணைந்த தன்மையை வெளிப்படுத்தக்கூடிய ஏதேனும் ஒரு பாடத்தலைப்பை மையமாகக் கொண்டு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கருத்து</a:t>
            </a:r>
            <a:r>
              <a:rPr lang="ta-IN" sz="1600" dirty="0" smtClean="0"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வரைபடம்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(Concept Map)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வரைதல்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atha" pitchFamily="34" charset="0"/>
              <a:ea typeface="Arial Unicode MS" pitchFamily="34" charset="-128"/>
              <a:cs typeface="Latha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தேர்ந்தெடுக்கப்பட்ட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பாடப்பொருளுக்கு அலகுத்திட்டம் தயார் செய்தல்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en-US" sz="1600" dirty="0" smtClean="0">
              <a:latin typeface="Latha" pitchFamily="34" charset="0"/>
              <a:ea typeface="Arial Unicode MS" pitchFamily="34" charset="-128"/>
              <a:cs typeface="Lath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Latha" pitchFamily="34" charset="0"/>
                <a:cs typeface="Latha" pitchFamily="34" charset="0"/>
              </a:rPr>
              <a:t>3.</a:t>
            </a:r>
            <a:r>
              <a:rPr lang="ta-IN" sz="1600" dirty="0" smtClean="0">
                <a:latin typeface="Latha" pitchFamily="34" charset="0"/>
                <a:cs typeface="Latha" pitchFamily="34" charset="0"/>
              </a:rPr>
              <a:t>அறிவியல்</a:t>
            </a:r>
            <a:r>
              <a:rPr lang="en-US" sz="1600" dirty="0" smtClean="0"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ta-I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பாடப்புத்தகத்தில் உள்ள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வெப்ப ம் மற்றும் வெப்ப நிலை</a:t>
            </a:r>
          </a:p>
          <a:p>
            <a:pPr>
              <a:lnSpc>
                <a:spcPct val="150000"/>
              </a:lnSpc>
            </a:pP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 மின்னோட்டவியல்</a:t>
            </a:r>
            <a:r>
              <a:rPr lang="en-US" sz="1600" i="1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நம்மைச்சுற்றி நிகழும் மாற்றங்கள்</a:t>
            </a:r>
            <a:r>
              <a:rPr lang="en-US" sz="1600" i="1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செல்</a:t>
            </a:r>
            <a:r>
              <a:rPr lang="en-US" sz="1600" i="1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உயிரியல் </a:t>
            </a:r>
            <a:r>
              <a:rPr lang="en-US" sz="1600" i="1" dirty="0" smtClean="0">
                <a:latin typeface="Latha" pitchFamily="34" charset="0"/>
                <a:cs typeface="Latha" pitchFamily="34" charset="0"/>
              </a:rPr>
              <a:t>   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வகைப்பாட்டியலின் அடிப்படைகள் </a:t>
            </a:r>
            <a:r>
              <a:rPr kumimoji="0" lang="ta-I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பற்றிய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பாடப்பொருளுக்கு  ஏற்ப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குழுச் செயல்திட்டம் வடிவமைக்கலாம்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. 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மேலும் செயல்திட்டத்தை மதிப்பிட உதவும் கூறுகளை வடிவமைத்தல்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762000" y="228601"/>
            <a:ext cx="8001000" cy="586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	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உங்களுடைய மாநிலம்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யூனியன் பிரதேச குழந்தைகளின் சூழ்நிலைக்கேற்ப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பாடப்புத்தகத்தில் இடம் பெற்றுள்ள பாட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தலைப்புகளை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பாடப்பொருள்களைத் தேர்வு செய்து அதை வழங்கும் முறைகளைப் பரிந்துரை செய்தல்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 வயதிற்கேற்ப, அவர்களின் அறிவியல் பூர்வமான புரிதலை வெளிப்படுத்தக்கூடிய வாய்ப்புகள் கொண்ட சூழ்நிலைகளை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கற்பித்தல் செயல்பாடுகளில் வடிவமைத்தல்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ta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ta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 startAt="6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கலையும் கைவண்ணமும் செயல்பாட்டில் பங்கேற்பதால் குழந்தைகள் மகிழ்ச்சி அடைகின்றனர் அறிவியல் கற்றல் கற்பித்தலில் கலைக்கல்வியை எவ்வாறு ஒருங்கிணைக்கலாம்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பாடப்புத்தகத்தில் இது எவ்வகையில் கொடுக்கப்பட்டுள்ளது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838200" y="609600"/>
            <a:ext cx="7620000" cy="586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09588" lvl="1" indent="-5095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kumimoji="0" lang="ta-IN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உயர்தொடக்கநிலை அறிவியல்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வெவ்வேறு பாடத் தலைப்புக்கேற்ற காட்சி கேள்வி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காணொலி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மின்னணு பாடப்பொருள் போன்றவற்றைத் தேர்ந்தெடுத்து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அதனைச்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பாடப்புத்தகத்துடன்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எவ்வாறு இணைத்துக்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கற்பிக்கலாம்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என்பதைக் கூறுக.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இவற்றிற்கான முழுமையான வலைதள முகவரிகளைக் குறிப்பிட வேண்டும்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பாடப்புத்தகத்தில் உள்ள பாடத்தலைப்பைத் தேர்வு செய்து, அதிலுள்ள பல்வேறு கருத்துகளைப் பார்வைத்திறன்  மற்றும் செவித்திறன் குறைபாடு உள்ள குழந்தைகள் புரிந்துகொள்ள உங்களால் எவ்வாறு உதவமுடியும்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என்பதைக் கூறுக.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ta-I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685800"/>
            <a:ext cx="853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ஆசிரியர்களுக்கான </a:t>
            </a:r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</a:t>
            </a:r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</a:t>
            </a:r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யின் </a:t>
            </a:r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போது </a:t>
            </a:r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கீழ்க்காணும்</a:t>
            </a:r>
            <a:r>
              <a:rPr lang="en-US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செயல்களில்</a:t>
            </a:r>
            <a:r>
              <a:rPr lang="ta-IN" sz="2000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ஏதேனும் ஒன்றினை வழங்கி அதனை  மேற்கொள்ளத் திட்டமிடல்</a:t>
            </a:r>
            <a:r>
              <a:rPr lang="en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2000" dirty="0">
              <a:solidFill>
                <a:srgbClr val="A30D9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1000" y="1828800"/>
            <a:ext cx="73914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செயல்களை மேற்கொள்ளல்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 </a:t>
            </a:r>
            <a:r>
              <a:rPr kumimoji="0" lang="ta-IN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செய்து காட்டல்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திட்டம்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குறுக்கெழுத்துப்  புதிர்கள்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வினாடி</a:t>
            </a:r>
            <a:r>
              <a:rPr lang="en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வினா 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கண்காட்சி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களப்பயணம்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IN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kumimoji="0" lang="ta-IN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1"/>
            <a:ext cx="8229600" cy="5562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இதழ்கள்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பங்கேற்று நடித்தல்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ஆக்கப்பூர்வமாக எழுதுதல்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தொகுப்புகள்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நிகழ்வுப் பதிவேடு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425</TotalTime>
  <Words>255</Words>
  <Application>Microsoft Office PowerPoint</Application>
  <PresentationFormat>On-screen Show (4:3)</PresentationFormat>
  <Paragraphs>71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Radhamani J</dc:creator>
  <cp:lastModifiedBy>admin</cp:lastModifiedBy>
  <cp:revision>52</cp:revision>
  <dcterms:created xsi:type="dcterms:W3CDTF">2006-08-16T00:00:00Z</dcterms:created>
  <dcterms:modified xsi:type="dcterms:W3CDTF">2019-10-04T10:26:09Z</dcterms:modified>
</cp:coreProperties>
</file>